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Abril Fatface"/>
      <p:regular r:id="rId18"/>
    </p:embeddedFont>
    <p:embeddedFont>
      <p:font typeface="Skranji"/>
      <p:regular r:id="rId19"/>
      <p:bold r:id="rId20"/>
    </p:embeddedFont>
    <p:embeddedFont>
      <p:font typeface="Luckiest Guy"/>
      <p:regular r:id="rId21"/>
    </p:embeddedFont>
    <p:embeddedFont>
      <p:font typeface="Love Ya Like A Sister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kranji-bold.fntdata"/><Relationship Id="rId11" Type="http://schemas.openxmlformats.org/officeDocument/2006/relationships/slide" Target="slides/slide6.xml"/><Relationship Id="rId22" Type="http://schemas.openxmlformats.org/officeDocument/2006/relationships/font" Target="fonts/LoveYaLikeASister-regular.fntdata"/><Relationship Id="rId10" Type="http://schemas.openxmlformats.org/officeDocument/2006/relationships/slide" Target="slides/slide5.xml"/><Relationship Id="rId21" Type="http://schemas.openxmlformats.org/officeDocument/2006/relationships/font" Target="fonts/LuckiestGuy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kranji-regular.fntdata"/><Relationship Id="rId6" Type="http://schemas.openxmlformats.org/officeDocument/2006/relationships/slide" Target="slides/slide1.xml"/><Relationship Id="rId18" Type="http://schemas.openxmlformats.org/officeDocument/2006/relationships/font" Target="fonts/AbrilFatfac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53494d1c7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753494d1c7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53494d1c7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753494d1c7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d8876329d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cd8876329d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53494d1c7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753494d1c7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53494d1c7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2753494d1c7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53494d1c7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753494d1c7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53494d1c7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753494d1c7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53494d1c7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753494d1c7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55d2f1668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755d2f1668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C0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flag&#10;&#10;Description automatically generated" id="88" name="Google Shape;88;p13"/>
          <p:cNvPicPr preferRelativeResize="0"/>
          <p:nvPr/>
        </p:nvPicPr>
        <p:blipFill rotWithShape="1">
          <a:blip r:embed="rId3">
            <a:alphaModFix/>
          </a:blip>
          <a:srcRect b="12500" l="0" r="0" t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>
            <p:ph type="ctrTitle"/>
          </p:nvPr>
        </p:nvSpPr>
        <p:spPr>
          <a:xfrm>
            <a:off x="255575" y="257150"/>
            <a:ext cx="6804900" cy="17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haroni"/>
              <a:buNone/>
            </a:pPr>
            <a:r>
              <a:rPr lang="en-GB" sz="10900">
                <a:solidFill>
                  <a:srgbClr val="FFC000"/>
                </a:solidFill>
                <a:latin typeface="Aharoni"/>
                <a:ea typeface="Aharoni"/>
                <a:cs typeface="Aharoni"/>
                <a:sym typeface="Aharoni"/>
              </a:rPr>
              <a:t>PBIS</a:t>
            </a:r>
            <a:endParaRPr sz="8900">
              <a:solidFill>
                <a:srgbClr val="FFC000"/>
              </a:solidFill>
            </a:endParaRPr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311700" y="1958750"/>
            <a:ext cx="6647400" cy="1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3600">
                <a:solidFill>
                  <a:schemeClr val="lt1"/>
                </a:solidFill>
              </a:rPr>
              <a:t>Spartan’s Go for the Gold </a:t>
            </a:r>
            <a:endParaRPr sz="36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3600">
                <a:solidFill>
                  <a:schemeClr val="lt1"/>
                </a:solidFill>
              </a:rPr>
              <a:t>with </a:t>
            </a:r>
            <a:endParaRPr sz="36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3600">
                <a:solidFill>
                  <a:schemeClr val="lt1"/>
                </a:solidFill>
              </a:rPr>
              <a:t>ROARing Behavior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flag&#10;&#10;Description automatically generated" id="152" name="Google Shape;152;p22"/>
          <p:cNvPicPr preferRelativeResize="0"/>
          <p:nvPr/>
        </p:nvPicPr>
        <p:blipFill rotWithShape="1">
          <a:blip r:embed="rId3">
            <a:alphaModFix/>
          </a:blip>
          <a:srcRect b="40518" l="0" r="20691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408150" y="0"/>
            <a:ext cx="10519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Rewards, Incentives, Praises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4200" u="sng">
                <a:solidFill>
                  <a:schemeClr val="lt1"/>
                </a:solidFill>
              </a:rPr>
              <a:t>School Wide</a:t>
            </a:r>
            <a:endParaRPr b="1" sz="4200" u="sng">
              <a:solidFill>
                <a:schemeClr val="lt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400"/>
              <a:buChar char="★"/>
            </a:pPr>
            <a:r>
              <a:rPr lang="en-GB" sz="3400">
                <a:solidFill>
                  <a:schemeClr val="lt1"/>
                </a:solidFill>
              </a:rPr>
              <a:t>Every 9 Weeks Celebrations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★"/>
            </a:pPr>
            <a:r>
              <a:rPr lang="en-GB" sz="3400">
                <a:solidFill>
                  <a:schemeClr val="lt1"/>
                </a:solidFill>
              </a:rPr>
              <a:t>Semester Rewards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★"/>
            </a:pPr>
            <a:r>
              <a:rPr lang="en-GB" sz="3400">
                <a:solidFill>
                  <a:schemeClr val="lt1"/>
                </a:solidFill>
              </a:rPr>
              <a:t>Wacky Wednesday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★"/>
            </a:pPr>
            <a:r>
              <a:rPr lang="en-GB" sz="3400">
                <a:solidFill>
                  <a:schemeClr val="lt1"/>
                </a:solidFill>
              </a:rPr>
              <a:t>Yearly Celebrations 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★"/>
            </a:pPr>
            <a:r>
              <a:rPr lang="en-GB" sz="3400">
                <a:solidFill>
                  <a:schemeClr val="lt1"/>
                </a:solidFill>
              </a:rPr>
              <a:t>PBIS School Store</a:t>
            </a:r>
            <a:endParaRPr/>
          </a:p>
        </p:txBody>
      </p:sp>
      <p:sp>
        <p:nvSpPr>
          <p:cNvPr id="155" name="Google Shape;155;p22"/>
          <p:cNvSpPr txBox="1"/>
          <p:nvPr>
            <p:ph idx="2" type="body"/>
          </p:nvPr>
        </p:nvSpPr>
        <p:spPr>
          <a:xfrm>
            <a:off x="5861425" y="1825625"/>
            <a:ext cx="54924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3800" u="sng">
                <a:solidFill>
                  <a:schemeClr val="lt1"/>
                </a:solidFill>
              </a:rPr>
              <a:t>Grade Level/Classroom</a:t>
            </a:r>
            <a:endParaRPr b="1" sz="3800" u="sng">
              <a:solidFill>
                <a:schemeClr val="lt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★"/>
            </a:pPr>
            <a:r>
              <a:rPr lang="en-GB" sz="3400">
                <a:solidFill>
                  <a:schemeClr val="lt1"/>
                </a:solidFill>
              </a:rPr>
              <a:t>TLC (Free Time)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★"/>
            </a:pPr>
            <a:r>
              <a:rPr lang="en-GB" sz="3400">
                <a:solidFill>
                  <a:schemeClr val="lt1"/>
                </a:solidFill>
              </a:rPr>
              <a:t>Homework Pass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★"/>
            </a:pPr>
            <a:r>
              <a:rPr lang="en-GB" sz="3400">
                <a:solidFill>
                  <a:schemeClr val="lt1"/>
                </a:solidFill>
              </a:rPr>
              <a:t>Free Time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★"/>
            </a:pPr>
            <a:r>
              <a:rPr lang="en-GB" sz="3400">
                <a:solidFill>
                  <a:schemeClr val="lt1"/>
                </a:solidFill>
              </a:rPr>
              <a:t>Classroom Treats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★"/>
            </a:pPr>
            <a:r>
              <a:rPr lang="en-GB" sz="3400">
                <a:solidFill>
                  <a:schemeClr val="lt1"/>
                </a:solidFill>
              </a:rPr>
              <a:t>Lunch Buddies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★"/>
            </a:pPr>
            <a:r>
              <a:rPr lang="en-GB" sz="3400">
                <a:solidFill>
                  <a:schemeClr val="lt1"/>
                </a:solidFill>
              </a:rPr>
              <a:t>Brag Tags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flag&#10;&#10;Description automatically generated" id="160" name="Google Shape;160;p23"/>
          <p:cNvPicPr preferRelativeResize="0"/>
          <p:nvPr/>
        </p:nvPicPr>
        <p:blipFill rotWithShape="1">
          <a:blip r:embed="rId3">
            <a:alphaModFix/>
          </a:blip>
          <a:srcRect b="40518" l="0" r="20691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/>
          <p:nvPr/>
        </p:nvSpPr>
        <p:spPr>
          <a:xfrm>
            <a:off x="227200" y="1450125"/>
            <a:ext cx="9116100" cy="50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F5C04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Ways to </a:t>
            </a:r>
            <a:r>
              <a:rPr b="1" i="1" lang="en-GB" sz="2900">
                <a:solidFill>
                  <a:srgbClr val="F5C04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EARN</a:t>
            </a:r>
            <a:r>
              <a:rPr lang="en-GB" sz="2900">
                <a:solidFill>
                  <a:srgbClr val="F5C04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Tickets…</a:t>
            </a:r>
            <a:endParaRPr sz="2900">
              <a:solidFill>
                <a:srgbClr val="CC3F3A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ove Ya Like A Sister"/>
              <a:buChar char="➔"/>
            </a:pPr>
            <a:r>
              <a:rPr lang="en-GB" sz="21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ROARing</a:t>
            </a:r>
            <a:endParaRPr sz="21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ove Ya Like A Sister"/>
              <a:buChar char="➔"/>
            </a:pPr>
            <a:r>
              <a:rPr lang="en-GB" sz="21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Positive Behavior</a:t>
            </a:r>
            <a:endParaRPr sz="21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ove Ya Like A Sister"/>
              <a:buChar char="➔"/>
            </a:pPr>
            <a:r>
              <a:rPr lang="en-GB" sz="21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Making smart choices</a:t>
            </a:r>
            <a:endParaRPr sz="21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ove Ya Like A Sister"/>
              <a:buChar char="➔"/>
            </a:pPr>
            <a:r>
              <a:rPr lang="en-GB" sz="21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Class Participation</a:t>
            </a:r>
            <a:endParaRPr sz="21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ove Ya Like A Sister"/>
              <a:buChar char="➔"/>
            </a:pPr>
            <a:r>
              <a:rPr lang="en-GB" sz="21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Desired behavior </a:t>
            </a:r>
            <a:endParaRPr sz="21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Must be teacher stamped or initialed to be VALID</a:t>
            </a:r>
            <a:endParaRPr sz="21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ANY faculty or staff member can award students with tickets at any time! YOU NEVER KNOW WHO IS WATCHING!</a:t>
            </a:r>
            <a:endParaRPr sz="21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Put your name on your tickets and keep up with them for prizes, drawings, and team celebrations throughout the school year!</a:t>
            </a:r>
            <a:endParaRPr sz="21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227200" y="244025"/>
            <a:ext cx="3113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200">
                <a:solidFill>
                  <a:srgbClr val="FFC000"/>
                </a:solidFill>
                <a:latin typeface="Skranji"/>
                <a:ea typeface="Skranji"/>
                <a:cs typeface="Skranji"/>
                <a:sym typeface="Skranji"/>
              </a:rPr>
              <a:t>Tickets</a:t>
            </a:r>
            <a:endParaRPr sz="7200">
              <a:solidFill>
                <a:srgbClr val="FFC000"/>
              </a:solidFill>
              <a:latin typeface="Skranji"/>
              <a:ea typeface="Skranji"/>
              <a:cs typeface="Skranji"/>
              <a:sym typeface="Skranj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C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flag&#10;&#10;Description automatically generated" id="167" name="Google Shape;167;p24"/>
          <p:cNvPicPr preferRelativeResize="0"/>
          <p:nvPr/>
        </p:nvPicPr>
        <p:blipFill rotWithShape="1">
          <a:blip r:embed="rId3">
            <a:alphaModFix/>
          </a:blip>
          <a:srcRect b="40518" l="0" r="20691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/>
          <p:nvPr/>
        </p:nvSpPr>
        <p:spPr>
          <a:xfrm>
            <a:off x="227200" y="1450125"/>
            <a:ext cx="9116100" cy="50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200" y="110900"/>
            <a:ext cx="3567451" cy="640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2525" y="161825"/>
            <a:ext cx="3567451" cy="632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3000" y="150975"/>
            <a:ext cx="3941449" cy="632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flag&#10;&#10;Description automatically generated" id="95" name="Google Shape;95;p14"/>
          <p:cNvPicPr preferRelativeResize="0"/>
          <p:nvPr/>
        </p:nvPicPr>
        <p:blipFill rotWithShape="1">
          <a:blip r:embed="rId3">
            <a:alphaModFix/>
          </a:blip>
          <a:srcRect b="40520" l="0" r="20694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492300" y="2004175"/>
            <a:ext cx="9327600" cy="27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a.) Fun Events/Assemblies</a:t>
            </a:r>
            <a:endParaRPr b="1"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b.) Positive Incentives/Praise for Good Behavior</a:t>
            </a:r>
            <a:endParaRPr b="1"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c.) PBIS provides Students with a </a:t>
            </a:r>
            <a:endParaRPr b="1"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 School</a:t>
            </a:r>
            <a:endParaRPr b="1"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Respectful Students </a:t>
            </a:r>
            <a:endParaRPr b="1"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Organized Students</a:t>
            </a:r>
            <a:endParaRPr b="1"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Attentive Students</a:t>
            </a:r>
            <a:endParaRPr b="1"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Responsible Students</a:t>
            </a:r>
            <a:endParaRPr b="1"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 Hill School PBIS Program equals FUN!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408150" y="0"/>
            <a:ext cx="10519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What is PBIS from a </a:t>
            </a:r>
            <a:endParaRPr sz="5400">
              <a:solidFill>
                <a:schemeClr val="accent4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Students Point of View?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flag&#10;&#10;Description automatically generated" id="102" name="Google Shape;102;p15"/>
          <p:cNvPicPr preferRelativeResize="0"/>
          <p:nvPr/>
        </p:nvPicPr>
        <p:blipFill rotWithShape="1">
          <a:blip r:embed="rId3">
            <a:alphaModFix/>
          </a:blip>
          <a:srcRect b="40518" l="0" r="20691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1107350" y="376900"/>
            <a:ext cx="822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>
                <a:solidFill>
                  <a:srgbClr val="FFC000"/>
                </a:solidFill>
              </a:rPr>
              <a:t>PBIS offers Students:</a:t>
            </a:r>
            <a:endParaRPr sz="6000">
              <a:solidFill>
                <a:srgbClr val="FFC000"/>
              </a:solidFill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434175" y="1300300"/>
            <a:ext cx="73716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AutoNum type="arabicPeriod"/>
            </a:pPr>
            <a:r>
              <a:rPr lang="en-GB" sz="3600">
                <a:solidFill>
                  <a:schemeClr val="lt1"/>
                </a:solidFill>
              </a:rPr>
              <a:t>A Way to Build Friendships with Other Students.</a:t>
            </a:r>
            <a:endParaRPr sz="3600">
              <a:solidFill>
                <a:schemeClr val="lt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AutoNum type="arabicPeriod"/>
            </a:pPr>
            <a:r>
              <a:rPr lang="en-GB" sz="3600">
                <a:solidFill>
                  <a:schemeClr val="lt1"/>
                </a:solidFill>
              </a:rPr>
              <a:t>A Way to Get Involved and Become a Part of the School.</a:t>
            </a:r>
            <a:endParaRPr sz="3600">
              <a:solidFill>
                <a:schemeClr val="lt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AutoNum type="arabicPeriod"/>
            </a:pPr>
            <a:r>
              <a:rPr lang="en-GB" sz="3600">
                <a:solidFill>
                  <a:schemeClr val="lt1"/>
                </a:solidFill>
              </a:rPr>
              <a:t>A Way to Have Free Time Out of Class throughout the School Year.</a:t>
            </a: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flag&#10;&#10;Description automatically generated" id="109" name="Google Shape;109;p16"/>
          <p:cNvPicPr preferRelativeResize="0"/>
          <p:nvPr/>
        </p:nvPicPr>
        <p:blipFill rotWithShape="1">
          <a:blip r:embed="rId3">
            <a:alphaModFix/>
          </a:blip>
          <a:srcRect b="40518" l="0" r="20691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155375" y="146050"/>
            <a:ext cx="1160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FC000"/>
                </a:solidFill>
                <a:latin typeface="Aharoni"/>
                <a:ea typeface="Aharoni"/>
                <a:cs typeface="Aharoni"/>
                <a:sym typeface="Aharoni"/>
              </a:rPr>
              <a:t>Student’s Expected to ROAR!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291300" y="1153600"/>
            <a:ext cx="8687100" cy="54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C000"/>
                </a:solidFill>
              </a:rPr>
              <a:t>ROAR</a:t>
            </a:r>
            <a:r>
              <a:rPr lang="en-GB" sz="2300">
                <a:solidFill>
                  <a:schemeClr val="lt1"/>
                </a:solidFill>
              </a:rPr>
              <a:t> is Our School Behavior Matrix for Students to Follow.</a:t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</a:rPr>
              <a:t>What Does the </a:t>
            </a:r>
            <a:r>
              <a:rPr b="1" i="1" lang="en-GB" sz="2300" u="sng">
                <a:solidFill>
                  <a:srgbClr val="FFC000"/>
                </a:solidFill>
              </a:rPr>
              <a:t>R</a:t>
            </a:r>
            <a:r>
              <a:rPr lang="en-GB" sz="2300">
                <a:solidFill>
                  <a:schemeClr val="lt1"/>
                </a:solidFill>
              </a:rPr>
              <a:t> in </a:t>
            </a:r>
            <a:r>
              <a:rPr b="1" i="1" lang="en-GB" sz="2300" u="sng">
                <a:solidFill>
                  <a:srgbClr val="FFC000"/>
                </a:solidFill>
              </a:rPr>
              <a:t>R</a:t>
            </a:r>
            <a:r>
              <a:rPr lang="en-GB" sz="2300">
                <a:solidFill>
                  <a:srgbClr val="FFC000"/>
                </a:solidFill>
              </a:rPr>
              <a:t>OAR</a:t>
            </a:r>
            <a:r>
              <a:rPr lang="en-GB" sz="2300">
                <a:solidFill>
                  <a:schemeClr val="lt1"/>
                </a:solidFill>
              </a:rPr>
              <a:t> Mean?</a:t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C000"/>
                </a:solidFill>
              </a:rPr>
              <a:t>Respectful</a:t>
            </a:r>
            <a:r>
              <a:rPr lang="en-GB" sz="2300">
                <a:solidFill>
                  <a:schemeClr val="lt1"/>
                </a:solidFill>
              </a:rPr>
              <a:t> </a:t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</a:rPr>
              <a:t>What is being </a:t>
            </a:r>
            <a:r>
              <a:rPr b="1" i="1" lang="en-GB" sz="2300" u="sng">
                <a:solidFill>
                  <a:schemeClr val="lt1"/>
                </a:solidFill>
              </a:rPr>
              <a:t>Respectful</a:t>
            </a:r>
            <a:r>
              <a:rPr lang="en-GB" sz="2300">
                <a:solidFill>
                  <a:schemeClr val="lt1"/>
                </a:solidFill>
              </a:rPr>
              <a:t>? </a:t>
            </a:r>
            <a:r>
              <a:rPr lang="en-GB" sz="2300">
                <a:solidFill>
                  <a:srgbClr val="FFC000"/>
                </a:solidFill>
              </a:rPr>
              <a:t>A feeling or understanding that someone or something is important and should be treated in an appropriate manner.</a:t>
            </a:r>
            <a:endParaRPr sz="2300">
              <a:solidFill>
                <a:srgbClr val="FFC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</a:rPr>
              <a:t>Be Nice, Kind, Patient, Humble, Courteous, Well Mannered, Polite, and Thoughtful</a:t>
            </a:r>
            <a:endParaRPr b="1" sz="28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C000"/>
                </a:solidFill>
              </a:rPr>
              <a:t>to Your Friends, Peers, Teachers, Staff, Cafeteria Workers, Bus Drivers, School Custodians, and Parents.</a:t>
            </a:r>
            <a:r>
              <a:rPr lang="en-GB" sz="2300">
                <a:solidFill>
                  <a:srgbClr val="FFC000"/>
                </a:solidFill>
              </a:rPr>
              <a:t> </a:t>
            </a:r>
            <a:endParaRPr sz="2300">
              <a:solidFill>
                <a:srgbClr val="FFC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flag&#10;&#10;Description automatically generated" id="116" name="Google Shape;116;p17"/>
          <p:cNvPicPr preferRelativeResize="0"/>
          <p:nvPr/>
        </p:nvPicPr>
        <p:blipFill rotWithShape="1">
          <a:blip r:embed="rId3">
            <a:alphaModFix/>
          </a:blip>
          <a:srcRect b="40518" l="0" r="20691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155375" y="146050"/>
            <a:ext cx="1160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FC000"/>
                </a:solidFill>
                <a:latin typeface="Aharoni"/>
                <a:ea typeface="Aharoni"/>
                <a:cs typeface="Aharoni"/>
                <a:sym typeface="Aharoni"/>
              </a:rPr>
              <a:t>Student’s Expected to ROAR!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291300" y="1153600"/>
            <a:ext cx="8687100" cy="55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C000"/>
                </a:solidFill>
              </a:rPr>
              <a:t>ROAR</a:t>
            </a:r>
            <a:r>
              <a:rPr lang="en-GB" sz="2300">
                <a:solidFill>
                  <a:schemeClr val="lt1"/>
                </a:solidFill>
              </a:rPr>
              <a:t> is Our School Behavior Matrix for Students to Follow.</a:t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</a:rPr>
              <a:t>What Does the </a:t>
            </a:r>
            <a:r>
              <a:rPr b="1" i="1" lang="en-GB" sz="2300" u="sng">
                <a:solidFill>
                  <a:srgbClr val="FFC000"/>
                </a:solidFill>
              </a:rPr>
              <a:t>O</a:t>
            </a:r>
            <a:r>
              <a:rPr lang="en-GB" sz="2300">
                <a:solidFill>
                  <a:schemeClr val="lt1"/>
                </a:solidFill>
              </a:rPr>
              <a:t> in </a:t>
            </a:r>
            <a:r>
              <a:rPr lang="en-GB" sz="2300">
                <a:solidFill>
                  <a:srgbClr val="FFC000"/>
                </a:solidFill>
              </a:rPr>
              <a:t>R</a:t>
            </a:r>
            <a:r>
              <a:rPr b="1" i="1" lang="en-GB" sz="2300" u="sng">
                <a:solidFill>
                  <a:srgbClr val="FFC000"/>
                </a:solidFill>
              </a:rPr>
              <a:t>O</a:t>
            </a:r>
            <a:r>
              <a:rPr lang="en-GB" sz="2300">
                <a:solidFill>
                  <a:srgbClr val="FFC000"/>
                </a:solidFill>
              </a:rPr>
              <a:t>AR</a:t>
            </a:r>
            <a:r>
              <a:rPr lang="en-GB" sz="2300">
                <a:solidFill>
                  <a:schemeClr val="lt1"/>
                </a:solidFill>
              </a:rPr>
              <a:t> Mean?</a:t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C000"/>
                </a:solidFill>
              </a:rPr>
              <a:t>Organized</a:t>
            </a:r>
            <a:r>
              <a:rPr lang="en-GB" sz="2300">
                <a:solidFill>
                  <a:schemeClr val="lt1"/>
                </a:solidFill>
              </a:rPr>
              <a:t> </a:t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</a:rPr>
              <a:t>What is being </a:t>
            </a:r>
            <a:r>
              <a:rPr b="1" i="1" lang="en-GB" sz="2300" u="sng">
                <a:solidFill>
                  <a:schemeClr val="lt1"/>
                </a:solidFill>
              </a:rPr>
              <a:t>Organized</a:t>
            </a:r>
            <a:r>
              <a:rPr lang="en-GB" sz="2300">
                <a:solidFill>
                  <a:schemeClr val="lt1"/>
                </a:solidFill>
              </a:rPr>
              <a:t>? </a:t>
            </a:r>
            <a:r>
              <a:rPr lang="en-GB" sz="2300">
                <a:solidFill>
                  <a:srgbClr val="FFC000"/>
                </a:solidFill>
              </a:rPr>
              <a:t>Keeping Track of Things; Organizing your Thoughts, Managing Your Time, Clean, Neat, Orderly, Planning, Studying, and Following Directions; Set Daily, Weekly, Monthly, and Yearly Goals.</a:t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</a:rPr>
              <a:t>Be On Time for Class and School </a:t>
            </a:r>
            <a:endParaRPr b="1" sz="28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</a:rPr>
              <a:t>Ready to Work and Complete Assignments</a:t>
            </a:r>
            <a:endParaRPr b="1" sz="28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</a:rPr>
              <a:t> Follow Rules and Procedures</a:t>
            </a:r>
            <a:endParaRPr b="1" sz="28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</a:rPr>
              <a:t>Keep Your Space, Classrooms, Bathrooms, Hallways, Bus, and Cafeteria Clean and Neat</a:t>
            </a:r>
            <a:endParaRPr b="1" sz="28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C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flag&#10;&#10;Description automatically generated" id="123" name="Google Shape;123;p18"/>
          <p:cNvPicPr preferRelativeResize="0"/>
          <p:nvPr/>
        </p:nvPicPr>
        <p:blipFill rotWithShape="1">
          <a:blip r:embed="rId3">
            <a:alphaModFix/>
          </a:blip>
          <a:srcRect b="40518" l="0" r="20691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155375" y="146050"/>
            <a:ext cx="1160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FC000"/>
                </a:solidFill>
                <a:latin typeface="Aharoni"/>
                <a:ea typeface="Aharoni"/>
                <a:cs typeface="Aharoni"/>
                <a:sym typeface="Aharoni"/>
              </a:rPr>
              <a:t>Student’s Expected to ROAR!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291300" y="1153600"/>
            <a:ext cx="8687100" cy="54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C000"/>
                </a:solidFill>
              </a:rPr>
              <a:t>ROAR</a:t>
            </a:r>
            <a:r>
              <a:rPr lang="en-GB" sz="2300">
                <a:solidFill>
                  <a:schemeClr val="lt1"/>
                </a:solidFill>
              </a:rPr>
              <a:t> is Our School Behavior Matrix for Students to Follow.</a:t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</a:rPr>
              <a:t>What Does the </a:t>
            </a:r>
            <a:r>
              <a:rPr b="1" i="1" lang="en-GB" sz="2300" u="sng">
                <a:solidFill>
                  <a:srgbClr val="FFC000"/>
                </a:solidFill>
              </a:rPr>
              <a:t>A</a:t>
            </a:r>
            <a:r>
              <a:rPr lang="en-GB" sz="2300">
                <a:solidFill>
                  <a:schemeClr val="lt1"/>
                </a:solidFill>
              </a:rPr>
              <a:t>in </a:t>
            </a:r>
            <a:r>
              <a:rPr lang="en-GB" sz="2300">
                <a:solidFill>
                  <a:srgbClr val="FFC000"/>
                </a:solidFill>
              </a:rPr>
              <a:t>RO</a:t>
            </a:r>
            <a:r>
              <a:rPr b="1" i="1" lang="en-GB" sz="2300" u="sng">
                <a:solidFill>
                  <a:srgbClr val="FFC000"/>
                </a:solidFill>
              </a:rPr>
              <a:t>A</a:t>
            </a:r>
            <a:r>
              <a:rPr lang="en-GB" sz="2300">
                <a:solidFill>
                  <a:srgbClr val="FFC000"/>
                </a:solidFill>
              </a:rPr>
              <a:t>R</a:t>
            </a:r>
            <a:r>
              <a:rPr lang="en-GB" sz="2300">
                <a:solidFill>
                  <a:schemeClr val="lt1"/>
                </a:solidFill>
              </a:rPr>
              <a:t> Mean?</a:t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C000"/>
                </a:solidFill>
              </a:rPr>
              <a:t>Attentive</a:t>
            </a:r>
            <a:r>
              <a:rPr lang="en-GB" sz="2300">
                <a:solidFill>
                  <a:schemeClr val="lt1"/>
                </a:solidFill>
              </a:rPr>
              <a:t> </a:t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</a:rPr>
              <a:t>What is being </a:t>
            </a:r>
            <a:r>
              <a:rPr b="1" i="1" lang="en-GB" sz="2300" u="sng">
                <a:solidFill>
                  <a:schemeClr val="lt1"/>
                </a:solidFill>
              </a:rPr>
              <a:t>Attentive</a:t>
            </a:r>
            <a:r>
              <a:rPr lang="en-GB" sz="2300">
                <a:solidFill>
                  <a:schemeClr val="lt1"/>
                </a:solidFill>
              </a:rPr>
              <a:t>? </a:t>
            </a:r>
            <a:r>
              <a:rPr lang="en-GB" sz="2300">
                <a:solidFill>
                  <a:srgbClr val="FFC000"/>
                </a:solidFill>
              </a:rPr>
              <a:t>Being Aware of Others and Things Around You.</a:t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</a:rPr>
              <a:t>Be Focused, Mindful, Patient, Watchful, Considerate, Understanding, and Listen </a:t>
            </a:r>
            <a:endParaRPr b="1" sz="28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C000"/>
                </a:solidFill>
              </a:rPr>
              <a:t>to Your Friends, Peers, Teachers, Staff, Cafeteria Workers, Bus Drivers, School Custodians, and Parents.</a:t>
            </a:r>
            <a:r>
              <a:rPr lang="en-GB" sz="2300">
                <a:solidFill>
                  <a:srgbClr val="FFC000"/>
                </a:solidFill>
              </a:rPr>
              <a:t> </a:t>
            </a:r>
            <a:endParaRPr sz="2300">
              <a:solidFill>
                <a:srgbClr val="FFC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flag&#10;&#10;Description automatically generated" id="130" name="Google Shape;130;p19"/>
          <p:cNvPicPr preferRelativeResize="0"/>
          <p:nvPr/>
        </p:nvPicPr>
        <p:blipFill rotWithShape="1">
          <a:blip r:embed="rId3">
            <a:alphaModFix/>
          </a:blip>
          <a:srcRect b="40518" l="0" r="20691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155375" y="146050"/>
            <a:ext cx="1160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FC000"/>
                </a:solidFill>
                <a:latin typeface="Aharoni"/>
                <a:ea typeface="Aharoni"/>
                <a:cs typeface="Aharoni"/>
                <a:sym typeface="Aharoni"/>
              </a:rPr>
              <a:t>Student’s Expected to ROAR!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291300" y="1153600"/>
            <a:ext cx="8687100" cy="54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C000"/>
                </a:solidFill>
              </a:rPr>
              <a:t>ROAR</a:t>
            </a:r>
            <a:r>
              <a:rPr lang="en-GB" sz="2300">
                <a:solidFill>
                  <a:schemeClr val="lt1"/>
                </a:solidFill>
              </a:rPr>
              <a:t> is Our School Behavior Matrix for Students to Follow.</a:t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</a:rPr>
              <a:t>What Does the </a:t>
            </a:r>
            <a:r>
              <a:rPr b="1" i="1" lang="en-GB" sz="2300" u="sng">
                <a:solidFill>
                  <a:srgbClr val="FFC000"/>
                </a:solidFill>
              </a:rPr>
              <a:t>R</a:t>
            </a:r>
            <a:r>
              <a:rPr lang="en-GB" sz="2300">
                <a:solidFill>
                  <a:schemeClr val="lt1"/>
                </a:solidFill>
              </a:rPr>
              <a:t> in </a:t>
            </a:r>
            <a:r>
              <a:rPr lang="en-GB" sz="2300">
                <a:solidFill>
                  <a:srgbClr val="FFC000"/>
                </a:solidFill>
              </a:rPr>
              <a:t>R</a:t>
            </a:r>
            <a:r>
              <a:rPr lang="en-GB" sz="2300">
                <a:solidFill>
                  <a:srgbClr val="FFC000"/>
                </a:solidFill>
              </a:rPr>
              <a:t>OA</a:t>
            </a:r>
            <a:r>
              <a:rPr b="1" i="1" lang="en-GB" sz="2300" u="sng">
                <a:solidFill>
                  <a:srgbClr val="FFC000"/>
                </a:solidFill>
              </a:rPr>
              <a:t>R</a:t>
            </a:r>
            <a:r>
              <a:rPr lang="en-GB" sz="2300">
                <a:solidFill>
                  <a:schemeClr val="lt1"/>
                </a:solidFill>
              </a:rPr>
              <a:t> Mean?</a:t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C000"/>
                </a:solidFill>
              </a:rPr>
              <a:t>Responsible</a:t>
            </a:r>
            <a:r>
              <a:rPr lang="en-GB" sz="2300">
                <a:solidFill>
                  <a:schemeClr val="lt1"/>
                </a:solidFill>
              </a:rPr>
              <a:t> </a:t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</a:rPr>
              <a:t>What is being </a:t>
            </a:r>
            <a:r>
              <a:rPr b="1" i="1" lang="en-GB" sz="2300" u="sng">
                <a:solidFill>
                  <a:schemeClr val="lt1"/>
                </a:solidFill>
              </a:rPr>
              <a:t>Responsible</a:t>
            </a:r>
            <a:r>
              <a:rPr lang="en-GB" sz="2300">
                <a:solidFill>
                  <a:schemeClr val="lt1"/>
                </a:solidFill>
              </a:rPr>
              <a:t>? </a:t>
            </a:r>
            <a:r>
              <a:rPr lang="en-GB" sz="2300">
                <a:solidFill>
                  <a:srgbClr val="FFC000"/>
                </a:solidFill>
              </a:rPr>
              <a:t>Being Respectful, Organized, Attentive.</a:t>
            </a:r>
            <a:endParaRPr sz="2300">
              <a:solidFill>
                <a:srgbClr val="FFC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</a:rPr>
              <a:t>Being Held Accountable, Liable,  Trustworthy, Dependable, Reliable, and Thoughtful</a:t>
            </a:r>
            <a:endParaRPr b="1" sz="28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flag&#10;&#10;Description automatically generated" id="137" name="Google Shape;137;p20"/>
          <p:cNvPicPr preferRelativeResize="0"/>
          <p:nvPr/>
        </p:nvPicPr>
        <p:blipFill rotWithShape="1">
          <a:blip r:embed="rId3">
            <a:alphaModFix/>
          </a:blip>
          <a:srcRect b="40518" l="0" r="20691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180650" y="120775"/>
            <a:ext cx="1160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800">
                <a:solidFill>
                  <a:schemeClr val="accent4"/>
                </a:solidFill>
              </a:rPr>
              <a:t>Spring Hill Middle School Daily ROAR</a:t>
            </a:r>
            <a:endParaRPr sz="4800">
              <a:solidFill>
                <a:srgbClr val="FFC000"/>
              </a:solidFill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291300" y="1153600"/>
            <a:ext cx="8687100" cy="54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F5C040"/>
                </a:solidFill>
                <a:latin typeface="Cambria"/>
                <a:ea typeface="Cambria"/>
                <a:cs typeface="Cambria"/>
                <a:sym typeface="Cambria"/>
              </a:rPr>
              <a:t>1st  Students Walk in a Line on the Right Side of the Hallway on the Green Line.</a:t>
            </a:r>
            <a:endParaRPr b="1" sz="2400">
              <a:solidFill>
                <a:srgbClr val="F5C0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F5C040"/>
                </a:solidFill>
                <a:latin typeface="Cambria"/>
                <a:ea typeface="Cambria"/>
                <a:cs typeface="Cambria"/>
                <a:sym typeface="Cambria"/>
              </a:rPr>
              <a:t>2nd Students Keep Hand and Feet to Oneself while in the Hallway.</a:t>
            </a:r>
            <a:endParaRPr b="1" sz="2400">
              <a:solidFill>
                <a:srgbClr val="F5C0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F5C040"/>
                </a:solidFill>
                <a:latin typeface="Cambria"/>
                <a:ea typeface="Cambria"/>
                <a:cs typeface="Cambria"/>
                <a:sym typeface="Cambria"/>
              </a:rPr>
              <a:t>3rd  Students MUST have a Classroom Pass to Go to the Office, Library, Bathroom. Locker, and etc.</a:t>
            </a:r>
            <a:endParaRPr b="1" sz="2400">
              <a:solidFill>
                <a:srgbClr val="F5C0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F5C040"/>
                </a:solidFill>
                <a:latin typeface="Cambria"/>
                <a:ea typeface="Cambria"/>
                <a:cs typeface="Cambria"/>
                <a:sym typeface="Cambria"/>
              </a:rPr>
              <a:t>4th Students Backpacks, Purses, and Electronic Devices should be Stored in their Lockers.</a:t>
            </a:r>
            <a:endParaRPr b="1" sz="2400">
              <a:solidFill>
                <a:srgbClr val="F5C0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F5C040"/>
                </a:solidFill>
                <a:latin typeface="Cambria"/>
                <a:ea typeface="Cambria"/>
                <a:cs typeface="Cambria"/>
                <a:sym typeface="Cambria"/>
              </a:rPr>
              <a:t>5th No Student should be walking around school in the Morning and Afternoons without Supervision from a Teacher.</a:t>
            </a:r>
            <a:endParaRPr b="1" sz="2400">
              <a:solidFill>
                <a:srgbClr val="F5C04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flag&#10;&#10;Description automatically generated" id="144" name="Google Shape;144;p21"/>
          <p:cNvPicPr preferRelativeResize="0"/>
          <p:nvPr/>
        </p:nvPicPr>
        <p:blipFill rotWithShape="1">
          <a:blip r:embed="rId3">
            <a:alphaModFix/>
          </a:blip>
          <a:srcRect b="40520" l="0" r="20694" t="0"/>
          <a:stretch/>
        </p:blipFill>
        <p:spPr>
          <a:xfrm>
            <a:off x="0" y="-154275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4336400" y="1345250"/>
            <a:ext cx="5399400" cy="4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a.) Passports will be given WEEKLY</a:t>
            </a:r>
            <a:endParaRPr sz="24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C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C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b.) Stamps will be given in EVERY class </a:t>
            </a:r>
            <a:r>
              <a:rPr i="1" lang="en-GB" sz="2400">
                <a:solidFill>
                  <a:srgbClr val="FFC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daily</a:t>
            </a:r>
            <a:endParaRPr i="1" sz="2400">
              <a:solidFill>
                <a:srgbClr val="FFC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ril Fatface"/>
              <a:buChar char="○"/>
            </a:pPr>
            <a:r>
              <a:rPr i="1" lang="en-GB" sz="24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You can earn up to 6 stamps per day (one per subject)</a:t>
            </a:r>
            <a:endParaRPr i="1" sz="24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FFC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GOAL: Earn 100% of your stamps each week to be eligible for rewards and celebrations</a:t>
            </a:r>
            <a:endParaRPr i="1" sz="2400">
              <a:solidFill>
                <a:srgbClr val="FFC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c.) Data will be collected WEEKLY and displayed for students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507700" y="318350"/>
            <a:ext cx="8092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4200">
                <a:solidFill>
                  <a:srgbClr val="4584D3"/>
                </a:solidFill>
                <a:latin typeface="Luckiest Guy"/>
                <a:ea typeface="Luckiest Guy"/>
                <a:cs typeface="Luckiest Guy"/>
                <a:sym typeface="Luckiest Guy"/>
              </a:rPr>
              <a:t>Passports and Stamps</a:t>
            </a: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475" y="1345250"/>
            <a:ext cx="3811400" cy="46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